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2"/>
  </p:notesMasterIdLst>
  <p:sldIdLst>
    <p:sldId id="256" r:id="rId2"/>
    <p:sldId id="947" r:id="rId3"/>
    <p:sldId id="471" r:id="rId4"/>
    <p:sldId id="763" r:id="rId5"/>
    <p:sldId id="579" r:id="rId6"/>
    <p:sldId id="499" r:id="rId7"/>
    <p:sldId id="1110" r:id="rId8"/>
    <p:sldId id="703" r:id="rId9"/>
    <p:sldId id="707" r:id="rId10"/>
    <p:sldId id="709" r:id="rId11"/>
    <p:sldId id="1116" r:id="rId12"/>
    <p:sldId id="584" r:id="rId13"/>
    <p:sldId id="872" r:id="rId14"/>
    <p:sldId id="871" r:id="rId15"/>
    <p:sldId id="662" r:id="rId16"/>
    <p:sldId id="578" r:id="rId17"/>
    <p:sldId id="510" r:id="rId18"/>
    <p:sldId id="549" r:id="rId19"/>
    <p:sldId id="577" r:id="rId20"/>
    <p:sldId id="551" r:id="rId21"/>
    <p:sldId id="869" r:id="rId22"/>
    <p:sldId id="1055" r:id="rId23"/>
    <p:sldId id="553" r:id="rId24"/>
    <p:sldId id="1111" r:id="rId25"/>
    <p:sldId id="1094" r:id="rId26"/>
    <p:sldId id="1090" r:id="rId27"/>
    <p:sldId id="518" r:id="rId28"/>
    <p:sldId id="1112" r:id="rId29"/>
    <p:sldId id="587" r:id="rId30"/>
    <p:sldId id="1095" r:id="rId31"/>
    <p:sldId id="1096" r:id="rId32"/>
    <p:sldId id="1097" r:id="rId33"/>
    <p:sldId id="1098" r:id="rId34"/>
    <p:sldId id="639" r:id="rId35"/>
    <p:sldId id="1020" r:id="rId36"/>
    <p:sldId id="514" r:id="rId37"/>
    <p:sldId id="966" r:id="rId38"/>
    <p:sldId id="967" r:id="rId39"/>
    <p:sldId id="968" r:id="rId40"/>
    <p:sldId id="603" r:id="rId41"/>
    <p:sldId id="970" r:id="rId42"/>
    <p:sldId id="897" r:id="rId43"/>
    <p:sldId id="1099" r:id="rId44"/>
    <p:sldId id="889" r:id="rId45"/>
    <p:sldId id="744" r:id="rId46"/>
    <p:sldId id="1100" r:id="rId47"/>
    <p:sldId id="1069" r:id="rId48"/>
    <p:sldId id="887" r:id="rId49"/>
    <p:sldId id="976" r:id="rId50"/>
    <p:sldId id="1117" r:id="rId51"/>
    <p:sldId id="1101" r:id="rId52"/>
    <p:sldId id="974" r:id="rId53"/>
    <p:sldId id="1115" r:id="rId54"/>
    <p:sldId id="940" r:id="rId55"/>
    <p:sldId id="927" r:id="rId56"/>
    <p:sldId id="928" r:id="rId57"/>
    <p:sldId id="1093" r:id="rId58"/>
    <p:sldId id="1102" r:id="rId59"/>
    <p:sldId id="1113" r:id="rId60"/>
    <p:sldId id="1114" r:id="rId61"/>
    <p:sldId id="1044" r:id="rId62"/>
    <p:sldId id="1103" r:id="rId63"/>
    <p:sldId id="1104" r:id="rId64"/>
    <p:sldId id="1092" r:id="rId65"/>
    <p:sldId id="1091" r:id="rId66"/>
    <p:sldId id="1107" r:id="rId67"/>
    <p:sldId id="1106" r:id="rId68"/>
    <p:sldId id="1108" r:id="rId69"/>
    <p:sldId id="1109" r:id="rId70"/>
    <p:sldId id="550" r:id="rId71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471"/>
            <p14:sldId id="763"/>
            <p14:sldId id="579"/>
            <p14:sldId id="499"/>
            <p14:sldId id="1110"/>
            <p14:sldId id="703"/>
            <p14:sldId id="707"/>
            <p14:sldId id="709"/>
            <p14:sldId id="1116"/>
            <p14:sldId id="584"/>
            <p14:sldId id="872"/>
            <p14:sldId id="871"/>
            <p14:sldId id="662"/>
            <p14:sldId id="578"/>
            <p14:sldId id="510"/>
            <p14:sldId id="549"/>
            <p14:sldId id="577"/>
            <p14:sldId id="551"/>
            <p14:sldId id="869"/>
            <p14:sldId id="1055"/>
            <p14:sldId id="553"/>
            <p14:sldId id="1111"/>
            <p14:sldId id="1094"/>
            <p14:sldId id="1090"/>
            <p14:sldId id="518"/>
            <p14:sldId id="1112"/>
            <p14:sldId id="587"/>
            <p14:sldId id="1095"/>
            <p14:sldId id="1096"/>
            <p14:sldId id="1097"/>
            <p14:sldId id="1098"/>
            <p14:sldId id="639"/>
            <p14:sldId id="1020"/>
            <p14:sldId id="514"/>
            <p14:sldId id="966"/>
            <p14:sldId id="967"/>
            <p14:sldId id="968"/>
            <p14:sldId id="603"/>
            <p14:sldId id="970"/>
            <p14:sldId id="897"/>
            <p14:sldId id="1099"/>
            <p14:sldId id="889"/>
            <p14:sldId id="744"/>
            <p14:sldId id="1100"/>
            <p14:sldId id="1069"/>
            <p14:sldId id="887"/>
            <p14:sldId id="976"/>
            <p14:sldId id="1117"/>
            <p14:sldId id="1101"/>
            <p14:sldId id="974"/>
            <p14:sldId id="1115"/>
            <p14:sldId id="940"/>
            <p14:sldId id="927"/>
            <p14:sldId id="928"/>
            <p14:sldId id="1093"/>
            <p14:sldId id="1102"/>
            <p14:sldId id="1113"/>
            <p14:sldId id="1114"/>
            <p14:sldId id="1044"/>
            <p14:sldId id="1103"/>
            <p14:sldId id="1104"/>
            <p14:sldId id="1092"/>
            <p14:sldId id="1091"/>
            <p14:sldId id="1107"/>
            <p14:sldId id="1106"/>
            <p14:sldId id="1108"/>
            <p14:sldId id="1109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9E60B8"/>
    <a:srgbClr val="B58900"/>
    <a:srgbClr val="5493CB"/>
    <a:srgbClr val="025249"/>
    <a:srgbClr val="EF7D1D"/>
    <a:srgbClr val="D4EBE9"/>
    <a:srgbClr val="41719C"/>
    <a:srgbClr val="D6A08C"/>
    <a:srgbClr val="57B9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97"/>
    <p:restoredTop sz="96853" autoAdjust="0"/>
  </p:normalViewPr>
  <p:slideViewPr>
    <p:cSldViewPr snapToGrid="0" snapToObjects="1">
      <p:cViewPr varScale="1">
        <p:scale>
          <a:sx n="270" d="100"/>
          <a:sy n="270" d="100"/>
        </p:scale>
        <p:origin x="3024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06.10.21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308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8200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161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0224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0089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.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pring.io/spring-graphql/docs/current-SNAPSHOT/reference/html/" TargetMode="Externa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1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11163" y="1613097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 APIs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jCon</a:t>
            </a:r>
            <a:r>
              <a:rPr lang="de-DE" sz="1400" spc="80" dirty="0">
                <a:solidFill>
                  <a:srgbClr val="D4EBE9"/>
                </a:solidFill>
              </a:rPr>
              <a:t> 2021 | </a:t>
            </a:r>
            <a:r>
              <a:rPr lang="de-DE" sz="1400" spc="80" dirty="0" err="1">
                <a:solidFill>
                  <a:srgbClr val="D4EBE9"/>
                </a:solidFill>
              </a:rPr>
              <a:t>October</a:t>
            </a:r>
            <a:r>
              <a:rPr lang="de-DE" sz="1400" spc="80" dirty="0">
                <a:solidFill>
                  <a:srgbClr val="D4EBE9"/>
                </a:solidFill>
              </a:rPr>
              <a:t>, 6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1377139" y="4533661"/>
            <a:ext cx="5053478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react.schule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jcon-graphql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4790661" y="2951923"/>
            <a:ext cx="41545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6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755AEE0-53CD-8142-BCE9-C5DCFE40FA46}"/>
              </a:ext>
            </a:extLst>
          </p:cNvPr>
          <p:cNvSpPr/>
          <p:nvPr/>
        </p:nvSpPr>
        <p:spPr>
          <a:xfrm>
            <a:off x="1691323" y="1366603"/>
            <a:ext cx="17411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Building</a:t>
            </a:r>
            <a:endParaRPr lang="de-DE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Select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use-case</a:t>
            </a:r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Select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use-case</a:t>
            </a:r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5F04618-C0F8-584B-B6E1-526BA7260D1F}"/>
              </a:ext>
            </a:extLst>
          </p:cNvPr>
          <p:cNvSpPr txBox="1"/>
          <p:nvPr/>
        </p:nvSpPr>
        <p:spPr>
          <a:xfrm>
            <a:off x="502170" y="1501245"/>
            <a:ext cx="70237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todo</a:t>
            </a:r>
            <a:r>
              <a:rPr lang="de-DE" dirty="0">
                <a:solidFill>
                  <a:srgbClr val="FF0000"/>
                </a:solidFill>
              </a:rPr>
              <a:t>: eventuell doch wieder </a:t>
            </a:r>
            <a:r>
              <a:rPr lang="de-DE" dirty="0" err="1">
                <a:solidFill>
                  <a:srgbClr val="FF0000"/>
                </a:solidFill>
              </a:rPr>
              <a:t>verlgeich</a:t>
            </a:r>
            <a:r>
              <a:rPr lang="de-DE" dirty="0">
                <a:solidFill>
                  <a:srgbClr val="FF0000"/>
                </a:solidFill>
              </a:rPr>
              <a:t> mit REST Endpunkt</a:t>
            </a:r>
          </a:p>
          <a:p>
            <a:r>
              <a:rPr lang="de-DE" dirty="0">
                <a:solidFill>
                  <a:srgbClr val="FF0000"/>
                </a:solidFill>
              </a:rPr>
              <a:t>Vielleicht zwei Extreme: GraphQL </a:t>
            </a:r>
            <a:r>
              <a:rPr lang="de-DE" dirty="0" err="1">
                <a:solidFill>
                  <a:srgbClr val="FF0000"/>
                </a:solidFill>
              </a:rPr>
              <a:t>vs</a:t>
            </a:r>
            <a:r>
              <a:rPr lang="de-DE" dirty="0">
                <a:solidFill>
                  <a:srgbClr val="FF0000"/>
                </a:solidFill>
              </a:rPr>
              <a:t> REST (komplette </a:t>
            </a:r>
            <a:r>
              <a:rPr lang="de-DE" dirty="0" err="1">
                <a:solidFill>
                  <a:srgbClr val="FF0000"/>
                </a:solidFill>
              </a:rPr>
              <a:t>Resource</a:t>
            </a:r>
            <a:r>
              <a:rPr lang="de-DE" dirty="0">
                <a:solidFill>
                  <a:srgbClr val="FF0000"/>
                </a:solidFill>
              </a:rPr>
              <a:t>/Request),</a:t>
            </a:r>
          </a:p>
          <a:p>
            <a:r>
              <a:rPr lang="de-DE" dirty="0">
                <a:solidFill>
                  <a:srgbClr val="FF0000"/>
                </a:solidFill>
              </a:rPr>
              <a:t>aber es gibt natürlich Zwischentöne</a:t>
            </a:r>
          </a:p>
        </p:txBody>
      </p:sp>
    </p:spTree>
    <p:extLst>
      <p:ext uri="{BB962C8B-B14F-4D97-AF65-F5344CB8AC3E}">
        <p14:creationId xmlns:p14="http://schemas.microsoft.com/office/powerpoint/2010/main" val="2905061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The GraphQL Query Language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304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6AB4A8-C79D-5743-B572-F9A927A44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AFBDC43-01B3-B341-8B95-8E99934E28CD}"/>
              </a:ext>
            </a:extLst>
          </p:cNvPr>
          <p:cNvSpPr/>
          <p:nvPr/>
        </p:nvSpPr>
        <p:spPr>
          <a:xfrm>
            <a:off x="314212" y="4402637"/>
            <a:ext cx="9185388" cy="2135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34383E-E649-124C-990B-B78341077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Query </a:t>
            </a:r>
            <a:r>
              <a:rPr lang="de-DE" dirty="0" err="1"/>
              <a:t>Result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7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A2B17D7-F3CF-2540-A0B6-27177D579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7B1AA1A-C050-AD4D-8EBB-0EB07BC53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4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modifiy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857FFB-7DCF-434D-9F25-18B194EEE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Events,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AD11634-28A0-E24C-8C7C-F6F24E02F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trainer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Workshops, Coaching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754932" y="5212366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81E820-4CF4-3149-8ABF-F311E2FD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2" y="2451560"/>
            <a:ext cx="1861194" cy="27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10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Part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8A0A72-F4D0-F349-BBDF-7552BF50A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top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including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top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including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66441A8-1802-A644-8D63-61C58B85DEA0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5839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top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including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focus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on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66441A8-1802-A644-8D63-61C58B85DEA0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9193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Pure 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independent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JEE)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58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914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development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tasks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"schema-first"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high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Schema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describe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in a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decision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How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provided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decision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We're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still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designing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APIs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according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domain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needs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likes</a:t>
            </a:r>
            <a:endParaRPr lang="de-DE" sz="2400" b="1" dirty="0">
              <a:solidFill>
                <a:srgbClr val="36544F"/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9268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GraphQL API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971299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7" y="2187709"/>
            <a:ext cx="6708888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Basics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References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: 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672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3078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788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1648416" y="5231775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4200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B5AAA8A-8B31-5948-A1A1-BEBA30BAC72C}"/>
              </a:ext>
            </a:extLst>
          </p:cNvPr>
          <p:cNvSpPr/>
          <p:nvPr/>
        </p:nvSpPr>
        <p:spPr>
          <a:xfrm>
            <a:off x="625229" y="5293681"/>
            <a:ext cx="24426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Assume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Beer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Pojo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contains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name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and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price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property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F889147-F6A2-1B40-8612-49FFF991E776}"/>
              </a:ext>
            </a:extLst>
          </p:cNvPr>
          <p:cNvCxnSpPr>
            <a:cxnSpLocks/>
          </p:cNvCxnSpPr>
          <p:nvPr/>
        </p:nvCxnSpPr>
        <p:spPr>
          <a:xfrm flipH="1">
            <a:off x="1995055" y="5146055"/>
            <a:ext cx="1885950" cy="27280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4187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Query, but must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Web-Clients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412649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C7F6C0-4F3C-0746-A382-8278E9E5FAD4}"/>
              </a:ext>
            </a:extLst>
          </p:cNvPr>
          <p:cNvSpPr/>
          <p:nvPr/>
        </p:nvSpPr>
        <p:spPr>
          <a:xfrm>
            <a:off x="2416313" y="3369727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3513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Root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(Fields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5270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6B34C19A-3CE0-5D4D-96DF-06E713DD94E1}"/>
              </a:ext>
            </a:extLst>
          </p:cNvPr>
          <p:cNvCxnSpPr>
            <a:cxnSpLocks/>
          </p:cNvCxnSpPr>
          <p:nvPr/>
        </p:nvCxnSpPr>
        <p:spPr>
          <a:xfrm flipV="1">
            <a:off x="1894788" y="4623847"/>
            <a:ext cx="5222449" cy="433634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921A82B7-A0ED-0745-B302-242D9CF49AD8}"/>
              </a:ext>
            </a:extLst>
          </p:cNvPr>
          <p:cNvSpPr/>
          <p:nvPr/>
        </p:nvSpPr>
        <p:spPr>
          <a:xfrm rot="21313131">
            <a:off x="5482206" y="4385005"/>
            <a:ext cx="1555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Non-Root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"Source"-Property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59945A2-3DFB-5144-87B8-8A183BECC6B9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483203-7219-934B-AC03-F6EF6C507533}"/>
              </a:ext>
            </a:extLst>
          </p:cNvPr>
          <p:cNvSpPr txBox="1"/>
          <p:nvPr/>
        </p:nvSpPr>
        <p:spPr>
          <a:xfrm>
            <a:off x="339365" y="1654404"/>
            <a:ext cx="864698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Todo</a:t>
            </a:r>
            <a:r>
              <a:rPr lang="de-DE" dirty="0">
                <a:solidFill>
                  <a:srgbClr val="FF0000"/>
                </a:solidFill>
              </a:rPr>
              <a:t>: exemplarisch erklären, wie Server Anbindung funktioniert:</a:t>
            </a: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 err="1">
                <a:solidFill>
                  <a:srgbClr val="FF0000"/>
                </a:solidFill>
              </a:rPr>
              <a:t>graphql</a:t>
            </a:r>
            <a:r>
              <a:rPr lang="de-DE" dirty="0">
                <a:solidFill>
                  <a:srgbClr val="FF0000"/>
                </a:solidFill>
              </a:rPr>
              <a:t>-java arbeitet mit GraphQL Query als String und liefert String zurück</a:t>
            </a:r>
          </a:p>
          <a:p>
            <a:r>
              <a:rPr lang="de-DE" dirty="0">
                <a:solidFill>
                  <a:srgbClr val="FF0000"/>
                </a:solidFill>
              </a:rPr>
              <a:t>Zum </a:t>
            </a:r>
            <a:r>
              <a:rPr lang="de-DE" dirty="0" err="1">
                <a:solidFill>
                  <a:srgbClr val="FF0000"/>
                </a:solidFill>
              </a:rPr>
              <a:t>Exposen</a:t>
            </a:r>
            <a:r>
              <a:rPr lang="de-DE" dirty="0">
                <a:solidFill>
                  <a:srgbClr val="FF0000"/>
                </a:solidFill>
              </a:rPr>
              <a:t> der API brauchen wir mehr (Servlet)</a:t>
            </a:r>
          </a:p>
          <a:p>
            <a:endParaRPr lang="de-DE" dirty="0">
              <a:solidFill>
                <a:srgbClr val="FF0000"/>
              </a:solidFill>
            </a:endParaRP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GraphQL </a:t>
            </a:r>
            <a:r>
              <a:rPr lang="de-DE" dirty="0" err="1">
                <a:solidFill>
                  <a:srgbClr val="FF0000"/>
                </a:solidFill>
              </a:rPr>
              <a:t>Requests</a:t>
            </a:r>
            <a:r>
              <a:rPr lang="de-DE" dirty="0">
                <a:solidFill>
                  <a:srgbClr val="FF0000"/>
                </a:solidFill>
              </a:rPr>
              <a:t> kommen i.d.R. per HTTP POST (und GraphQL API kann natürlich parallel</a:t>
            </a:r>
          </a:p>
          <a:p>
            <a:r>
              <a:rPr lang="de-DE" dirty="0">
                <a:solidFill>
                  <a:srgbClr val="FF0000"/>
                </a:solidFill>
              </a:rPr>
              <a:t>zu REST verwendet werden und auch die bestehende Infrastruktur kann genutzt werden)</a:t>
            </a:r>
          </a:p>
        </p:txBody>
      </p:sp>
    </p:spTree>
    <p:extLst>
      <p:ext uri="{BB962C8B-B14F-4D97-AF65-F5344CB8AC3E}">
        <p14:creationId xmlns:p14="http://schemas.microsoft.com/office/powerpoint/2010/main" val="2499708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9513930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https://spec.graphql.org/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Published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in 2015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Facebook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Since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2018,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specification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developed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reference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</p:spTree>
    <p:extLst>
      <p:ext uri="{BB962C8B-B14F-4D97-AF65-F5344CB8AC3E}">
        <p14:creationId xmlns:p14="http://schemas.microsoft.com/office/powerpoint/2010/main" val="36564432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7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share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ideas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not Spring/JEE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adapters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DGS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target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5330356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5334123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CAFD3F82-D7D7-C641-82EF-484E08CEB7C5}"/>
              </a:ext>
            </a:extLst>
          </p:cNvPr>
          <p:cNvSpPr/>
          <p:nvPr/>
        </p:nvSpPr>
        <p:spPr>
          <a:xfrm>
            <a:off x="5740750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7/2021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2A435CB-31C0-A742-9EDD-0A66399A163F}"/>
              </a:ext>
            </a:extLst>
          </p:cNvPr>
          <p:cNvSpPr/>
          <p:nvPr/>
        </p:nvSpPr>
        <p:spPr>
          <a:xfrm>
            <a:off x="6842729" y="5143929"/>
            <a:ext cx="171713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 (open-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Release</a:t>
            </a:r>
            <a:endParaRPr lang="de-DE" sz="1050" dirty="0"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1F7CE2DA-3726-8543-BB72-49FD2E5E0589}"/>
              </a:ext>
            </a:extLst>
          </p:cNvPr>
          <p:cNvCxnSpPr>
            <a:cxnSpLocks/>
          </p:cNvCxnSpPr>
          <p:nvPr/>
        </p:nvCxnSpPr>
        <p:spPr>
          <a:xfrm flipH="1">
            <a:off x="6376191" y="5265679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Abgerundetes Rechteck 27">
            <a:extLst>
              <a:ext uri="{FF2B5EF4-FFF2-40B4-BE49-F238E27FC236}">
                <a16:creationId xmlns:a16="http://schemas.microsoft.com/office/drawing/2014/main" id="{7B4BCFBD-9E78-9446-AC75-97D24BFF54A0}"/>
              </a:ext>
            </a:extLst>
          </p:cNvPr>
          <p:cNvSpPr/>
          <p:nvPr/>
        </p:nvSpPr>
        <p:spPr>
          <a:xfrm>
            <a:off x="3643547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2/2021</a:t>
            </a:r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30" name="Abgerundetes Rechteck 29">
            <a:extLst>
              <a:ext uri="{FF2B5EF4-FFF2-40B4-BE49-F238E27FC236}">
                <a16:creationId xmlns:a16="http://schemas.microsoft.com/office/drawing/2014/main" id="{49CE15CC-2C4D-CB47-A1AC-726A73F95F07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26211183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6792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A18DAB3-1F03-C641-824F-27A80E6F6B5D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2112FB7-42E8-6948-A139-B91AE3A5E79B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5C299E00-1C79-9F45-ADE5-FDB168629359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52B55A30-2EBC-C148-98E2-6485E6DA564A}"/>
              </a:ext>
            </a:extLst>
          </p:cNvPr>
          <p:cNvSpPr txBox="1"/>
          <p:nvPr/>
        </p:nvSpPr>
        <p:spPr>
          <a:xfrm>
            <a:off x="2592371" y="3775435"/>
            <a:ext cx="71808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todo</a:t>
            </a:r>
            <a:r>
              <a:rPr lang="de-DE" dirty="0">
                <a:solidFill>
                  <a:srgbClr val="FF0000"/>
                </a:solidFill>
              </a:rPr>
              <a:t>: </a:t>
            </a:r>
            <a:r>
              <a:rPr lang="de-DE" dirty="0" err="1">
                <a:solidFill>
                  <a:srgbClr val="FF0000"/>
                </a:solidFill>
              </a:rPr>
              <a:t>Grunsätzliches</a:t>
            </a:r>
            <a:r>
              <a:rPr lang="de-DE" dirty="0">
                <a:solidFill>
                  <a:srgbClr val="FF0000"/>
                </a:solidFill>
              </a:rPr>
              <a:t> Prinzip: </a:t>
            </a:r>
          </a:p>
          <a:p>
            <a:r>
              <a:rPr lang="de-DE" dirty="0" err="1">
                <a:solidFill>
                  <a:srgbClr val="FF0000"/>
                </a:solidFill>
              </a:rPr>
              <a:t>graphql</a:t>
            </a:r>
            <a:r>
              <a:rPr lang="de-DE" dirty="0">
                <a:solidFill>
                  <a:srgbClr val="FF0000"/>
                </a:solidFill>
              </a:rPr>
              <a:t>-java: </a:t>
            </a:r>
            <a:r>
              <a:rPr lang="de-DE" dirty="0" err="1">
                <a:solidFill>
                  <a:srgbClr val="FF0000"/>
                </a:solidFill>
              </a:rPr>
              <a:t>Wiring</a:t>
            </a:r>
            <a:r>
              <a:rPr lang="de-DE" dirty="0">
                <a:solidFill>
                  <a:srgbClr val="FF0000"/>
                </a:solidFill>
              </a:rPr>
              <a:t> erfolgt manuell</a:t>
            </a:r>
          </a:p>
          <a:p>
            <a:r>
              <a:rPr lang="de-DE" dirty="0">
                <a:solidFill>
                  <a:srgbClr val="FF0000"/>
                </a:solidFill>
              </a:rPr>
              <a:t>alle anderen Tools: </a:t>
            </a:r>
            <a:r>
              <a:rPr lang="de-DE" dirty="0" err="1">
                <a:solidFill>
                  <a:srgbClr val="FF0000"/>
                </a:solidFill>
              </a:rPr>
              <a:t>Wiring</a:t>
            </a:r>
            <a:r>
              <a:rPr lang="de-DE" dirty="0">
                <a:solidFill>
                  <a:srgbClr val="FF0000"/>
                </a:solidFill>
              </a:rPr>
              <a:t> mehr oder weniger automatisch per Konvention</a:t>
            </a:r>
          </a:p>
        </p:txBody>
      </p:sp>
    </p:spTree>
    <p:extLst>
      <p:ext uri="{BB962C8B-B14F-4D97-AF65-F5344CB8AC3E}">
        <p14:creationId xmlns:p14="http://schemas.microsoft.com/office/powerpoint/2010/main" val="201235903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6792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A18DAB3-1F03-C641-824F-27A80E6F6B5D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2112FB7-42E8-6948-A139-B91AE3A5E79B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5C299E00-1C79-9F45-ADE5-FDB168629359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148870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902048"/>
            <a:ext cx="890185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916559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Mutation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Input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deserialized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759862"/>
            <a:ext cx="8901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59353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 will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parameter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&lt;Beer&gt;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10343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27536" cy="7608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https://docs.spring.io/spring-graphql/docs/current-SNAPSHOT/reference/html/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"Official"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solution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Takes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Still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released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weeks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ago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July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6D4DB3-8290-D64D-B866-2A0BA2007181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7CAE57D-2DD9-9148-9FB0-85FB23B98DBD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86075F22-5AA9-F14C-9FC2-F7DDC37C3CB8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65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controllers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34323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Naming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convention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65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controllers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7783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Arguments via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Application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</a:t>
            </a:r>
            <a:r>
              <a:rPr lang="de-DE" sz="1600" cap="none" spc="100" dirty="0" err="1"/>
              <a:t>code</a:t>
            </a:r>
            <a:r>
              <a:rPr lang="de-DE" sz="1600" cap="none" spc="100" dirty="0"/>
              <a:t>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65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controllers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0332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Parent-Objects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11767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available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multiple APIs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21011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available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multiple APIs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Difficult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12282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MicroProfile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Code-first: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derived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Code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Entities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Components)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opposite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Schema-frist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3D99287-906E-074A-B74D-41295ECC60C2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90623729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Pojos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520142" y="2587065"/>
            <a:ext cx="903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@Type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 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Represents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a Beer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that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can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rated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Ignore</a:t>
            </a:r>
            <a:endParaRPr lang="de-DE" b="1" dirty="0">
              <a:solidFill>
                <a:srgbClr val="5493CB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  // not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GraphQL API        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NonNull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5879216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Components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434404" y="2374051"/>
            <a:ext cx="903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GraphQLApi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BeerApi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  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("Returns a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specific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identified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List&lt;Shop&gt; </a:t>
            </a:r>
            <a:r>
              <a:rPr lang="de-DE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@Source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32766216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06344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60294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451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2041965" y="4678415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jcon-graphql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Contact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Select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use-case</a:t>
            </a:r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Select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use-case</a:t>
            </a:r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3350</Words>
  <Application>Microsoft Macintosh PowerPoint</Application>
  <PresentationFormat>A4-Papier (210 x 297 mm)</PresentationFormat>
  <Paragraphs>777</Paragraphs>
  <Slides>70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70</vt:i4>
      </vt:variant>
    </vt:vector>
  </HeadingPairs>
  <TitlesOfParts>
    <vt:vector size="83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jCon 2021 | October, 6 2021 | @nilshartmann</vt:lpstr>
      <vt:lpstr>https://nilshartmann.net</vt:lpstr>
      <vt:lpstr>Part 1</vt:lpstr>
      <vt:lpstr>PowerPoint-Präsentation</vt:lpstr>
      <vt:lpstr>GraphQL</vt:lpstr>
      <vt:lpstr>Source code: https://github.com/nilshartmann/graphql-java-talk</vt:lpstr>
      <vt:lpstr>http://localhost:9000</vt:lpstr>
      <vt:lpstr>GraphQL Queries</vt:lpstr>
      <vt:lpstr>GraphQL Queries</vt:lpstr>
      <vt:lpstr>GraphQL Queries</vt:lpstr>
      <vt:lpstr>GraphQL Queries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PowerPoint-Präsentation</vt:lpstr>
      <vt:lpstr>Runtime (AKA: Your application)</vt:lpstr>
      <vt:lpstr>GraphQL Runtime</vt:lpstr>
      <vt:lpstr>GraphQL For Java applications</vt:lpstr>
      <vt:lpstr>GraphQL For Java applications</vt:lpstr>
      <vt:lpstr>GraphQL For Java applications</vt:lpstr>
      <vt:lpstr>GraphQL For Java applications</vt:lpstr>
      <vt:lpstr>GraphQL Server with graphql-java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Resolving your query: 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Object GraphS</vt:lpstr>
      <vt:lpstr>Object GraphS</vt:lpstr>
      <vt:lpstr>Object GraphS</vt:lpstr>
      <vt:lpstr>Higher level Frameworks</vt:lpstr>
      <vt:lpstr>Higher level Frameworks</vt:lpstr>
      <vt:lpstr>Higher level Frameworks</vt:lpstr>
      <vt:lpstr>GraphQL For Java applications</vt:lpstr>
      <vt:lpstr>GraphQL For Java applications</vt:lpstr>
      <vt:lpstr>graphql-java-tools</vt:lpstr>
      <vt:lpstr>graphql-java-tools</vt:lpstr>
      <vt:lpstr>graphql-java-tools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MicroProfile GraphQL</vt:lpstr>
      <vt:lpstr>MicroProfile GraphQL</vt:lpstr>
      <vt:lpstr>GraphQL For Java applications</vt:lpstr>
      <vt:lpstr>GraphQL For Java applications</vt:lpstr>
      <vt:lpstr>GraphQL For Java applications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1144</cp:revision>
  <cp:lastPrinted>2019-09-03T13:49:24Z</cp:lastPrinted>
  <dcterms:created xsi:type="dcterms:W3CDTF">2016-03-28T15:59:53Z</dcterms:created>
  <dcterms:modified xsi:type="dcterms:W3CDTF">2021-10-06T11:11:39Z</dcterms:modified>
</cp:coreProperties>
</file>